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82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6" r:id="rId3"/>
    <p:sldId id="301" r:id="rId4"/>
    <p:sldId id="277" r:id="rId5"/>
    <p:sldId id="279" r:id="rId6"/>
    <p:sldId id="296" r:id="rId7"/>
    <p:sldId id="298" r:id="rId8"/>
    <p:sldId id="278" r:id="rId9"/>
    <p:sldId id="303" r:id="rId10"/>
    <p:sldId id="300" r:id="rId11"/>
    <p:sldId id="299" r:id="rId12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261"/>
    <a:srgbClr val="160DD1"/>
    <a:srgbClr val="005D9D"/>
    <a:srgbClr val="A5A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4" autoAdjust="0"/>
  </p:normalViewPr>
  <p:slideViewPr>
    <p:cSldViewPr snapToGrid="0" snapToObjects="1">
      <p:cViewPr>
        <p:scale>
          <a:sx n="96" d="100"/>
          <a:sy n="96" d="100"/>
        </p:scale>
        <p:origin x="-141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9D6515-B920-6947-A5CD-F2699F7A82DA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641BD0-8C98-2040-9B21-63ED92EE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1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310644-2541-7C48-9969-678CEFA1B58D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13DD35-0746-8D4D-BD9C-EEC9BBBDE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1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843011"/>
            <a:ext cx="8143875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6270846"/>
            <a:ext cx="5101312" cy="461776"/>
          </a:xfrm>
        </p:spPr>
        <p:txBody>
          <a:bodyPr/>
          <a:lstStyle>
            <a:lvl1pPr>
              <a:defRPr b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34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33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17537" indent="-342900">
              <a:buFont typeface="Arial"/>
              <a:buChar char="•"/>
              <a:defRPr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7303-6CA9-6543-857A-0D5F9F1F4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AEROSPACE</a:t>
            </a:r>
          </a:p>
        </p:txBody>
      </p:sp>
    </p:spTree>
    <p:extLst>
      <p:ext uri="{BB962C8B-B14F-4D97-AF65-F5344CB8AC3E}">
        <p14:creationId xmlns:p14="http://schemas.microsoft.com/office/powerpoint/2010/main" val="346528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143875" cy="5524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42988"/>
            <a:ext cx="7620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9438" y="6296025"/>
            <a:ext cx="709612" cy="395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616261">
                    <a:alpha val="5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594320-60F7-6A4C-9AB0-3F9E465B3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2825" y="6340475"/>
            <a:ext cx="1838325" cy="517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A5A6A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AEROSPACE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196" r:id="rId2"/>
    <p:sldLayoutId id="2147484214" r:id="rId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 cap="all" spc="-6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16261"/>
          </a:solidFill>
          <a:latin typeface="Arial Blac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16261"/>
          </a:solidFill>
          <a:latin typeface="Arial Blac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16261"/>
          </a:solidFill>
          <a:latin typeface="Arial Blac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16261"/>
          </a:solidFill>
          <a:latin typeface="Arial Black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rgbClr val="616261"/>
          </a:solidFill>
          <a:latin typeface="+mn-lt"/>
          <a:ea typeface="ＭＳ Ｐゴシック" charset="0"/>
          <a:cs typeface="ＭＳ Ｐゴシック" charset="0"/>
        </a:defRPr>
      </a:lvl1pPr>
      <a:lvl2pPr marL="615950" indent="-342900" algn="l" rtl="0" eaLnBrk="1" fontAlgn="base" hangingPunct="1">
        <a:spcBef>
          <a:spcPct val="20000"/>
        </a:spcBef>
        <a:spcAft>
          <a:spcPct val="0"/>
        </a:spcAft>
        <a:buClr>
          <a:srgbClr val="616261"/>
        </a:buClr>
        <a:buFont typeface="Arial" charset="0"/>
        <a:buChar char="•"/>
        <a:defRPr sz="2000" kern="1200">
          <a:solidFill>
            <a:srgbClr val="616261"/>
          </a:solidFill>
          <a:latin typeface="+mn-lt"/>
          <a:ea typeface="ＭＳ Ｐゴシック" charset="0"/>
          <a:cs typeface="+mn-cs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Clr>
          <a:srgbClr val="616261"/>
        </a:buClr>
        <a:buFont typeface="Arial" charset="0"/>
        <a:buChar char="•"/>
        <a:defRPr kern="1200">
          <a:solidFill>
            <a:srgbClr val="616261"/>
          </a:solidFill>
          <a:latin typeface="+mn-lt"/>
          <a:ea typeface="ＭＳ Ｐゴシック" charset="0"/>
          <a:cs typeface="+mn-cs"/>
        </a:defRPr>
      </a:lvl3pPr>
      <a:lvl4pPr marL="1657350" indent="-285750" algn="l" rtl="0" eaLnBrk="1" fontAlgn="base" hangingPunct="1">
        <a:spcBef>
          <a:spcPct val="20000"/>
        </a:spcBef>
        <a:spcAft>
          <a:spcPct val="0"/>
        </a:spcAft>
        <a:buClr>
          <a:srgbClr val="616261"/>
        </a:buClr>
        <a:buFont typeface="Arial" charset="0"/>
        <a:buChar char="•"/>
        <a:defRPr kern="1200">
          <a:solidFill>
            <a:srgbClr val="616261"/>
          </a:solidFill>
          <a:latin typeface="+mn-lt"/>
          <a:ea typeface="ＭＳ Ｐゴシック" charset="0"/>
          <a:cs typeface="+mn-cs"/>
        </a:defRPr>
      </a:lvl4pPr>
      <a:lvl5pPr marL="2114550" indent="-285750" algn="l" rtl="0" eaLnBrk="1" fontAlgn="base" hangingPunct="1">
        <a:spcBef>
          <a:spcPct val="20000"/>
        </a:spcBef>
        <a:spcAft>
          <a:spcPct val="0"/>
        </a:spcAft>
        <a:buClr>
          <a:srgbClr val="616261"/>
        </a:buClr>
        <a:buFont typeface="Arial" charset="0"/>
        <a:buChar char="•"/>
        <a:defRPr kern="1200">
          <a:solidFill>
            <a:srgbClr val="61626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290F3.A044C5C0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8661" y="5913783"/>
            <a:ext cx="85178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Restricted Category &amp; Type Certificate Holders Forum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March 7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 smtClean="0">
                <a:solidFill>
                  <a:schemeClr val="bg1"/>
                </a:solidFill>
              </a:rPr>
              <a:t>, 2017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 smtClean="0">
                <a:latin typeface="+mn-lt"/>
              </a:rPr>
              <a:t>EXTEX summary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EXTEX </a:t>
            </a:r>
            <a:r>
              <a:rPr lang="en-US" b="1" dirty="0" smtClean="0">
                <a:latin typeface="+mn-lt"/>
              </a:rPr>
              <a:t>has 1600+ FAA Approvals.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are Producing a list of </a:t>
            </a:r>
            <a:r>
              <a:rPr lang="en-US" dirty="0"/>
              <a:t>“Bell Approved Replacement Parts”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EXTEX </a:t>
            </a:r>
            <a:r>
              <a:rPr lang="en-US" dirty="0" smtClean="0"/>
              <a:t>Thumb drives, literature and Team members can provide additional information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Visit with EXTEX at booth # 7351.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We are Collecting TC holder data for faster FAA eligibility adds. </a:t>
            </a:r>
            <a:endParaRPr lang="en-US" b="1" dirty="0" smtClean="0">
              <a:latin typeface="+mn-lt"/>
            </a:endParaRPr>
          </a:p>
          <a:p>
            <a:pPr>
              <a:buClrTx/>
            </a:pPr>
            <a:endParaRPr lang="en-US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07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45776" y="119270"/>
            <a:ext cx="891871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Meet us at our booth (7351) and let’s have a conversation!!</a:t>
            </a:r>
            <a:endParaRPr lang="en-US" sz="2500" dirty="0" smtClean="0">
              <a:solidFill>
                <a:srgbClr val="616261"/>
              </a:solidFill>
            </a:endParaRPr>
          </a:p>
        </p:txBody>
      </p:sp>
      <p:pic>
        <p:nvPicPr>
          <p:cNvPr id="5" name="Picture 1" descr="HAI Heli_Signature Block_extex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77" y="812104"/>
            <a:ext cx="5645427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7077" y="2890790"/>
            <a:ext cx="60295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altLang="en-US" sz="2800" b="1" dirty="0">
                <a:solidFill>
                  <a:srgbClr val="0000FF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EXTEX </a:t>
            </a:r>
            <a:r>
              <a:rPr lang="en-US" altLang="en-US" sz="2800" dirty="0">
                <a:solidFill>
                  <a:srgbClr val="0000FF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Engineered Products, Inc</a:t>
            </a:r>
            <a:r>
              <a:rPr lang="en-US" altLang="en-US" sz="2400" dirty="0">
                <a:solidFill>
                  <a:srgbClr val="0000FF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en-US" altLang="en-US" sz="2400" dirty="0">
                <a:solidFill>
                  <a:srgbClr val="595959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altLang="en-US" sz="2400" b="1" dirty="0">
                <a:solidFill>
                  <a:srgbClr val="595959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KAMAN </a:t>
            </a:r>
            <a:r>
              <a:rPr lang="en-US" altLang="en-US" sz="2400" dirty="0">
                <a:solidFill>
                  <a:srgbClr val="595959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Company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C: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+1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480.225.8192</a:t>
            </a:r>
            <a:endParaRPr lang="en-US" alt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O: +1 480.606.3069</a:t>
            </a:r>
            <a:endParaRPr lang="en-US" alt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en-US" altLang="en-US" sz="2400" dirty="0">
                <a:solidFill>
                  <a:srgbClr val="0070C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E: Reid.Selover@Kaman.com</a:t>
            </a:r>
            <a:endParaRPr lang="en-US" alt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en-US" altLang="en-US" sz="24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W: http://www.extexengineered.com/ </a:t>
            </a:r>
            <a:endParaRPr lang="en-US" alt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en-US" altLang="en-US" sz="2400" dirty="0">
                <a:solidFill>
                  <a:srgbClr val="80808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340 E </a:t>
            </a:r>
            <a:r>
              <a:rPr lang="en-US" altLang="en-US" sz="2400" dirty="0" err="1">
                <a:solidFill>
                  <a:srgbClr val="80808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Germann</a:t>
            </a:r>
            <a:r>
              <a:rPr lang="en-US" altLang="en-US" sz="2400" dirty="0">
                <a:solidFill>
                  <a:srgbClr val="80808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Rd, Suite 113 | Gilbert, Arizona 85297 | </a:t>
            </a:r>
            <a:r>
              <a:rPr lang="en-US" altLang="en-US" sz="1100" dirty="0">
                <a:solidFill>
                  <a:srgbClr val="80808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USA</a:t>
            </a:r>
            <a:endParaRPr lang="en-US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70000" y="2484783"/>
            <a:ext cx="2799716" cy="606287"/>
          </a:xfrm>
          <a:prstGeom prst="ellipse">
            <a:avLst/>
          </a:prstGeom>
          <a:ln w="38100">
            <a:solidFill>
              <a:srgbClr val="160DD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457199" y="9939"/>
            <a:ext cx="8229600" cy="64604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77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EXTEX Replacement Parts</a:t>
            </a:r>
            <a:endParaRPr kumimoji="0" lang="en-US" sz="3600" b="1" i="0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514600" y="4267200"/>
            <a:ext cx="1981200" cy="1936720"/>
            <a:chOff x="480" y="1673"/>
            <a:chExt cx="1440" cy="1399"/>
          </a:xfrm>
        </p:grpSpPr>
        <p:pic>
          <p:nvPicPr>
            <p:cNvPr id="10" name="Picture 5" descr="CompWhl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73"/>
              <a:ext cx="1440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0" y="2664"/>
              <a:ext cx="1440" cy="40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0000"/>
                  </a:solidFill>
                </a:rPr>
                <a:t>Compressor Wheels</a:t>
              </a:r>
            </a:p>
          </p:txBody>
        </p:sp>
      </p:grpSp>
      <p:sp>
        <p:nvSpPr>
          <p:cNvPr id="12" name="Rectangle 3"/>
          <p:cNvSpPr txBox="1">
            <a:spLocks/>
          </p:cNvSpPr>
          <p:nvPr/>
        </p:nvSpPr>
        <p:spPr>
          <a:xfrm>
            <a:off x="170000" y="2577237"/>
            <a:ext cx="8803999" cy="1214996"/>
          </a:xfrm>
          <a:prstGeom prst="rect">
            <a:avLst/>
          </a:prstGeom>
          <a:noFill/>
        </p:spPr>
        <p:txBody>
          <a:bodyPr/>
          <a:lstStyle/>
          <a:p>
            <a:pPr marL="227013" marR="0" lvl="0" indent="-227013" algn="ctr" defTabSz="9683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71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201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1,600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201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201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approvals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201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RR250, PT6, T53, Bell </a:t>
            </a:r>
            <a:r>
              <a:rPr lang="en-US" sz="2000" b="1" kern="0" dirty="0" smtClean="0">
                <a:solidFill>
                  <a:srgbClr val="020100"/>
                </a:solidFill>
                <a:latin typeface="+mn-lt"/>
                <a:ea typeface="+mn-ea"/>
                <a:cs typeface="+mn-cs"/>
              </a:rPr>
              <a:t>Medium AC and APU’s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201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ctr" defTabSz="9683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71B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000" b="1" kern="0" dirty="0" smtClean="0">
                <a:solidFill>
                  <a:srgbClr val="020100"/>
                </a:solidFill>
                <a:latin typeface="+mn-lt"/>
                <a:ea typeface="+mn-ea"/>
                <a:cs typeface="+mn-cs"/>
              </a:rPr>
              <a:t>Done Primarily </a:t>
            </a:r>
            <a:r>
              <a:rPr lang="en-US" sz="2000" b="1" kern="0" dirty="0">
                <a:solidFill>
                  <a:srgbClr val="020100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2000" b="1" kern="0" dirty="0" smtClean="0">
                <a:solidFill>
                  <a:srgbClr val="020100"/>
                </a:solidFill>
                <a:latin typeface="+mn-lt"/>
                <a:ea typeface="+mn-ea"/>
                <a:cs typeface="+mn-cs"/>
              </a:rPr>
              <a:t>hrough “Test &amp; Computation”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201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683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71B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201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228600" y="1008199"/>
            <a:ext cx="3886200" cy="1440829"/>
            <a:chOff x="2352" y="1680"/>
            <a:chExt cx="2976" cy="1164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1680"/>
              <a:ext cx="758" cy="72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680"/>
              <a:ext cx="758" cy="72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" y="1680"/>
              <a:ext cx="758" cy="72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" y="1680"/>
              <a:ext cx="758" cy="72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2352" y="2400"/>
              <a:ext cx="2976" cy="44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0000"/>
                  </a:solidFill>
                </a:rPr>
                <a:t>Turbine Nozzles – 1</a:t>
              </a:r>
              <a:r>
                <a:rPr lang="en-US" sz="1600" b="1" baseline="30000" dirty="0">
                  <a:solidFill>
                    <a:srgbClr val="000000"/>
                  </a:solidFill>
                </a:rPr>
                <a:t>st</a:t>
              </a:r>
              <a:r>
                <a:rPr lang="en-US" sz="1600" b="1" dirty="0">
                  <a:solidFill>
                    <a:srgbClr val="000000"/>
                  </a:solidFill>
                </a:rPr>
                <a:t> through 4</a:t>
              </a:r>
              <a:r>
                <a:rPr lang="en-US" sz="1600" b="1" baseline="30000" dirty="0">
                  <a:solidFill>
                    <a:srgbClr val="000000"/>
                  </a:solidFill>
                </a:rPr>
                <a:t>th</a:t>
              </a:r>
              <a:r>
                <a:rPr lang="en-US" sz="1600" b="1" dirty="0">
                  <a:solidFill>
                    <a:srgbClr val="000000"/>
                  </a:solidFill>
                </a:rPr>
                <a:t> Stages</a:t>
              </a:r>
            </a:p>
          </p:txBody>
        </p:sp>
      </p:grp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7086600" y="4373562"/>
            <a:ext cx="1876425" cy="1725613"/>
            <a:chOff x="4242" y="2956"/>
            <a:chExt cx="1422" cy="1276"/>
          </a:xfrm>
        </p:grpSpPr>
        <p:pic>
          <p:nvPicPr>
            <p:cNvPr id="20" name="Picture 14" descr="BEARING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" y="2956"/>
              <a:ext cx="1422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242" y="3983"/>
              <a:ext cx="1392" cy="24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Bearings</a:t>
              </a:r>
            </a:p>
          </p:txBody>
        </p:sp>
      </p:grp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6705600" y="1020762"/>
            <a:ext cx="2257425" cy="1235421"/>
            <a:chOff x="1680" y="3024"/>
            <a:chExt cx="1824" cy="1207"/>
          </a:xfrm>
        </p:grpSpPr>
        <p:pic>
          <p:nvPicPr>
            <p:cNvPr id="23" name="Picture 30" descr="timken03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80" y="3024"/>
              <a:ext cx="1824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680" y="3984"/>
              <a:ext cx="1824" cy="247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Blades</a:t>
              </a:r>
            </a:p>
          </p:txBody>
        </p:sp>
      </p:grpSp>
      <p:pic>
        <p:nvPicPr>
          <p:cNvPr id="25" name="Picture 35" descr="alcor16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398" y="4051861"/>
            <a:ext cx="2254804" cy="150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42"/>
          <p:cNvGrpSpPr>
            <a:grpSpLocks/>
          </p:cNvGrpSpPr>
          <p:nvPr/>
        </p:nvGrpSpPr>
        <p:grpSpPr bwMode="auto">
          <a:xfrm>
            <a:off x="4443416" y="883447"/>
            <a:ext cx="2219104" cy="1372736"/>
            <a:chOff x="1396" y="2400"/>
            <a:chExt cx="2343" cy="1651"/>
          </a:xfrm>
        </p:grpSpPr>
        <p:grpSp>
          <p:nvGrpSpPr>
            <p:cNvPr id="27" name="Group 43"/>
            <p:cNvGrpSpPr>
              <a:grpSpLocks/>
            </p:cNvGrpSpPr>
            <p:nvPr/>
          </p:nvGrpSpPr>
          <p:grpSpPr bwMode="auto">
            <a:xfrm>
              <a:off x="1396" y="2400"/>
              <a:ext cx="2060" cy="1651"/>
              <a:chOff x="3700" y="3024"/>
              <a:chExt cx="2060" cy="1651"/>
            </a:xfrm>
          </p:grpSpPr>
          <p:sp>
            <p:nvSpPr>
              <p:cNvPr id="29" name="Text Box 44"/>
              <p:cNvSpPr txBox="1">
                <a:spLocks noChangeArrowheads="1"/>
              </p:cNvSpPr>
              <p:nvPr/>
            </p:nvSpPr>
            <p:spPr bwMode="auto">
              <a:xfrm>
                <a:off x="3700" y="4151"/>
                <a:ext cx="1679" cy="524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>
                    <a:solidFill>
                      <a:srgbClr val="000000"/>
                    </a:solidFill>
                  </a:rPr>
                  <a:t>Compressor Stub Shaft</a:t>
                </a:r>
              </a:p>
            </p:txBody>
          </p:sp>
          <p:pic>
            <p:nvPicPr>
              <p:cNvPr id="30" name="Picture 45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024"/>
                <a:ext cx="1728" cy="1107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sm" len="sm"/>
                <a:tailEnd type="none" w="sm" len="sm"/>
              </a:ln>
            </p:spPr>
          </p:pic>
        </p:grpSp>
        <p:sp>
          <p:nvSpPr>
            <p:cNvPr id="28" name="Text Box 46"/>
            <p:cNvSpPr txBox="1">
              <a:spLocks noChangeArrowheads="1"/>
            </p:cNvSpPr>
            <p:nvPr/>
          </p:nvSpPr>
          <p:spPr bwMode="auto">
            <a:xfrm>
              <a:off x="2924" y="3046"/>
              <a:ext cx="815" cy="52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0000"/>
                  </a:solidFill>
                </a:rPr>
                <a:t>PT Air Seal</a:t>
              </a:r>
            </a:p>
          </p:txBody>
        </p:sp>
      </p:grp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381000" y="3796748"/>
            <a:ext cx="1981200" cy="2070652"/>
            <a:chOff x="336" y="2400"/>
            <a:chExt cx="1344" cy="1645"/>
          </a:xfrm>
        </p:grpSpPr>
        <p:pic>
          <p:nvPicPr>
            <p:cNvPr id="32" name="Picture 33" descr="timken00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1" y="2400"/>
              <a:ext cx="1309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336" y="3820"/>
              <a:ext cx="1344" cy="225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Gear Set</a:t>
              </a:r>
            </a:p>
          </p:txBody>
        </p:sp>
      </p:grp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648200" y="5578325"/>
            <a:ext cx="1981200" cy="5847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Stage Turbine Nozzle (T53)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3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Technical Innovation – Nozzles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913" y="1080052"/>
            <a:ext cx="4741862" cy="3276600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en-US" sz="3000" b="1" dirty="0" smtClean="0">
                <a:latin typeface="+mn-lt"/>
              </a:rPr>
              <a:t>Improved material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3000" b="1" dirty="0" smtClean="0">
                <a:latin typeface="+mn-lt"/>
              </a:rPr>
              <a:t>Thicker trailing edges, outer band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3000" b="1" dirty="0" smtClean="0">
                <a:latin typeface="+mn-lt"/>
              </a:rPr>
              <a:t>Optimized flow area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3000" b="1" dirty="0" smtClean="0">
                <a:latin typeface="+mn-lt"/>
              </a:rPr>
              <a:t>Erosion/corrosion resistant coating</a:t>
            </a:r>
          </a:p>
        </p:txBody>
      </p:sp>
      <p:pic>
        <p:nvPicPr>
          <p:cNvPr id="20484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57" y="1080052"/>
            <a:ext cx="3260033" cy="319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5486400"/>
            <a:ext cx="9144000" cy="46166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rgbClr val="182F76"/>
              </a:gs>
              <a:gs pos="100000">
                <a:srgbClr val="3366F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Rolls-Royce changed their nozzle material 2 years later!</a:t>
            </a:r>
          </a:p>
        </p:txBody>
      </p:sp>
    </p:spTree>
    <p:extLst>
      <p:ext uri="{BB962C8B-B14F-4D97-AF65-F5344CB8AC3E}">
        <p14:creationId xmlns:p14="http://schemas.microsoft.com/office/powerpoint/2010/main" val="108433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Technical Innovation – Compressor Wheels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4495800" cy="289560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Improved material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Forged, not cast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No coating required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4.2% power increase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1.5% Specific Fuel Consumption reduction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5486400"/>
            <a:ext cx="9144000" cy="46166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rgbClr val="182F76"/>
              </a:gs>
              <a:gs pos="100000">
                <a:srgbClr val="3366F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Rolls-Royce changed to </a:t>
            </a:r>
            <a:r>
              <a:rPr lang="en-US" sz="2400" dirty="0" smtClean="0">
                <a:solidFill>
                  <a:schemeClr val="bg1"/>
                </a:solidFill>
              </a:rPr>
              <a:t>Our Design </a:t>
            </a:r>
            <a:r>
              <a:rPr lang="en-US" sz="2400" dirty="0">
                <a:solidFill>
                  <a:schemeClr val="bg1"/>
                </a:solidFill>
              </a:rPr>
              <a:t>15 years later!</a:t>
            </a:r>
          </a:p>
        </p:txBody>
      </p:sp>
      <p:pic>
        <p:nvPicPr>
          <p:cNvPr id="21509" name="Picture 5" descr="CompWh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4002088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0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Bell Replacement Parts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9678"/>
            <a:ext cx="7620000" cy="5000625"/>
          </a:xfrm>
        </p:spPr>
        <p:txBody>
          <a:bodyPr/>
          <a:lstStyle/>
          <a:p>
            <a:pPr>
              <a:buClrTx/>
            </a:pPr>
            <a:r>
              <a:rPr lang="en-US" b="1" dirty="0" smtClean="0">
                <a:latin typeface="+mn-lt"/>
              </a:rPr>
              <a:t>Offering savings on cost-driving parts installed on dynamic components such as:</a:t>
            </a:r>
          </a:p>
          <a:p>
            <a:pPr lvl="1">
              <a:buClrTx/>
            </a:pPr>
            <a:r>
              <a:rPr lang="en-US" b="1" dirty="0" smtClean="0">
                <a:latin typeface="+mn-lt"/>
              </a:rPr>
              <a:t>Supports</a:t>
            </a:r>
          </a:p>
          <a:p>
            <a:pPr lvl="1">
              <a:buClrTx/>
            </a:pPr>
            <a:r>
              <a:rPr lang="en-US" b="1" dirty="0" smtClean="0">
                <a:latin typeface="+mn-lt"/>
              </a:rPr>
              <a:t>Fittings</a:t>
            </a:r>
          </a:p>
          <a:p>
            <a:pPr lvl="1">
              <a:buClrTx/>
            </a:pPr>
            <a:r>
              <a:rPr lang="en-US" b="1" dirty="0" smtClean="0">
                <a:latin typeface="+mn-lt"/>
              </a:rPr>
              <a:t>Grips</a:t>
            </a:r>
          </a:p>
          <a:p>
            <a:pPr lvl="1">
              <a:buClrTx/>
            </a:pPr>
            <a:r>
              <a:rPr lang="en-US" b="1" dirty="0" smtClean="0">
                <a:latin typeface="+mn-lt"/>
              </a:rPr>
              <a:t>Bearings</a:t>
            </a:r>
          </a:p>
          <a:p>
            <a:pPr lvl="1">
              <a:buClrTx/>
            </a:pPr>
            <a:r>
              <a:rPr lang="en-US" b="1" dirty="0" smtClean="0">
                <a:latin typeface="+mn-lt"/>
              </a:rPr>
              <a:t>Cases</a:t>
            </a:r>
          </a:p>
          <a:p>
            <a:pPr lvl="1">
              <a:buClrTx/>
            </a:pPr>
            <a:r>
              <a:rPr lang="en-US" b="1" dirty="0" smtClean="0">
                <a:latin typeface="+mn-lt"/>
              </a:rPr>
              <a:t>Barrels</a:t>
            </a:r>
          </a:p>
          <a:p>
            <a:pPr lvl="1">
              <a:buClrTx/>
            </a:pPr>
            <a:r>
              <a:rPr lang="en-US" b="1" dirty="0" smtClean="0">
                <a:latin typeface="+mn-lt"/>
              </a:rPr>
              <a:t>Shafts</a:t>
            </a:r>
          </a:p>
          <a:p>
            <a:pPr lvl="1"/>
            <a:r>
              <a:rPr lang="en-US" b="1" dirty="0" smtClean="0">
                <a:latin typeface="+mn-lt"/>
              </a:rPr>
              <a:t>Bolts</a:t>
            </a:r>
          </a:p>
          <a:p>
            <a:pPr marL="274637" lvl="1" indent="0">
              <a:buNone/>
            </a:pPr>
            <a:endParaRPr lang="en-US" b="1" dirty="0" smtClean="0"/>
          </a:p>
          <a:p>
            <a:pPr marL="274637" lvl="1" indent="0">
              <a:buNone/>
            </a:pPr>
            <a:r>
              <a:rPr lang="en-US" b="1" dirty="0" smtClean="0"/>
              <a:t>“Bell Approved” listing available.   </a:t>
            </a:r>
            <a:endParaRPr lang="en-US" b="1" dirty="0" smtClean="0">
              <a:latin typeface="+mn-lt"/>
            </a:endParaRPr>
          </a:p>
        </p:txBody>
      </p:sp>
      <p:pic>
        <p:nvPicPr>
          <p:cNvPr id="28676" name="Picture 4" descr="ASI-4011-171-3 00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733" y="4896574"/>
            <a:ext cx="1030766" cy="69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Fitting - Retention Strap 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446" y="2538644"/>
            <a:ext cx="106226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TAI-4010-720-03 0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659" y="3932906"/>
            <a:ext cx="10058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SI-4011-151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81" y="1451610"/>
            <a:ext cx="1603848" cy="1786055"/>
          </a:xfrm>
          <a:prstGeom prst="rect">
            <a:avLst/>
          </a:prstGeom>
        </p:spPr>
      </p:pic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747" y="1411357"/>
            <a:ext cx="2819400" cy="1866563"/>
          </a:xfrm>
          <a:prstGeom prst="rect">
            <a:avLst/>
          </a:prstGeom>
        </p:spPr>
      </p:pic>
      <p:pic>
        <p:nvPicPr>
          <p:cNvPr id="11" name="Picture 10" descr="Picture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659" y="1403700"/>
            <a:ext cx="1024754" cy="1070178"/>
          </a:xfrm>
          <a:prstGeom prst="rect">
            <a:avLst/>
          </a:prstGeom>
        </p:spPr>
      </p:pic>
      <p:pic>
        <p:nvPicPr>
          <p:cNvPr id="12" name="Picture 11" descr="015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747" y="3414253"/>
            <a:ext cx="2819401" cy="2182144"/>
          </a:xfrm>
          <a:prstGeom prst="rect">
            <a:avLst/>
          </a:prstGeom>
        </p:spPr>
      </p:pic>
      <p:pic>
        <p:nvPicPr>
          <p:cNvPr id="13" name="Picture 12" descr="grip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53" y="3364357"/>
            <a:ext cx="2674076" cy="11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Bell Replacement Parts</a:t>
            </a:r>
          </a:p>
        </p:txBody>
      </p:sp>
      <p:pic>
        <p:nvPicPr>
          <p:cNvPr id="1026" name="Picture 2" descr="M:\$$ales Targeting\Presentations\Where Applicable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795130"/>
            <a:ext cx="8512967" cy="505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Hard to find Parts</a:t>
            </a:r>
          </a:p>
        </p:txBody>
      </p:sp>
      <p:pic>
        <p:nvPicPr>
          <p:cNvPr id="2" name="Picture 2" descr="M:\$$ales Targeting\Presentations\Hard To Find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" y="795131"/>
            <a:ext cx="8617226" cy="52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 smtClean="0">
                <a:latin typeface="+mn-lt"/>
              </a:rPr>
              <a:t>Next Steps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b="1" dirty="0" smtClean="0">
                <a:latin typeface="+mn-lt"/>
              </a:rPr>
              <a:t>How can you help us to help you?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Information Sharing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b="1" dirty="0" smtClean="0"/>
              <a:t>Type Certificate AC data.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b="1" dirty="0" smtClean="0"/>
              <a:t>We’ve been reaching out to all of the TC holders to collect the AC data. This will improve and increase our ability add aircraft to our part eligibility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b="1" dirty="0" smtClean="0"/>
              <a:t>Collect and review historical utilization (2-3years).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b="1" dirty="0" smtClean="0"/>
              <a:t>EXTEX will use this information to align our manufacturing schedule and project 24-36 month going forward with you.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b="1" dirty="0"/>
              <a:t>Connect the details on part lists and pricing to your DOM’s, buyers and mechanics.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b="1" dirty="0"/>
              <a:t>We’ll work directly with you / your teams to connect the dots and provide solutions.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803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 smtClean="0">
                <a:latin typeface="+mn-lt"/>
              </a:rPr>
              <a:t>Next Steps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sz="2800" b="1" dirty="0" smtClean="0">
                <a:latin typeface="+mn-lt"/>
              </a:rPr>
              <a:t>Help us, help you continued…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b="1" dirty="0" smtClean="0"/>
              <a:t>Look at What </a:t>
            </a:r>
            <a:r>
              <a:rPr lang="en-US" b="1" dirty="0"/>
              <a:t>else is needed to be created? </a:t>
            </a:r>
            <a:endParaRPr lang="en-US" b="1" dirty="0" smtClean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b="1" dirty="0" smtClean="0"/>
              <a:t>If we can </a:t>
            </a:r>
            <a:r>
              <a:rPr lang="en-US" b="1" dirty="0"/>
              <a:t>forecast with </a:t>
            </a:r>
            <a:r>
              <a:rPr lang="en-US" b="1" dirty="0" smtClean="0"/>
              <a:t>your fleet </a:t>
            </a:r>
            <a:r>
              <a:rPr lang="en-US" b="1" dirty="0"/>
              <a:t>and </a:t>
            </a:r>
            <a:r>
              <a:rPr lang="en-US" b="1" dirty="0" smtClean="0"/>
              <a:t>show us the line </a:t>
            </a:r>
            <a:r>
              <a:rPr lang="en-US" b="1" dirty="0"/>
              <a:t>of </a:t>
            </a:r>
            <a:r>
              <a:rPr lang="en-US" b="1" dirty="0" smtClean="0"/>
              <a:t>sight to the current and future needs, </a:t>
            </a:r>
            <a:r>
              <a:rPr lang="en-US" b="1" dirty="0"/>
              <a:t>we’ll pursue it.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b="1" dirty="0"/>
              <a:t>Open a PO </a:t>
            </a:r>
            <a:endParaRPr lang="en-US" b="1" dirty="0" smtClean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b="1" dirty="0" smtClean="0"/>
              <a:t>With </a:t>
            </a:r>
            <a:r>
              <a:rPr lang="en-US" b="1" dirty="0"/>
              <a:t>scheduled </a:t>
            </a:r>
            <a:r>
              <a:rPr lang="en-US" b="1" dirty="0" smtClean="0"/>
              <a:t>consumptions, </a:t>
            </a:r>
            <a:r>
              <a:rPr lang="en-US" b="1" dirty="0"/>
              <a:t>over the next 24-36 </a:t>
            </a:r>
            <a:r>
              <a:rPr lang="en-US" b="1" dirty="0" smtClean="0"/>
              <a:t>months, realizes the deepest discounts up front.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b="1" dirty="0" smtClean="0"/>
              <a:t>Other PMA Organizations.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b="1" dirty="0" smtClean="0"/>
              <a:t>We are looking to connect with other PMA facilities that have similar products as to not recreate something that already exists. Instead we’ll be working to create a better resource network .</a:t>
            </a:r>
            <a:endParaRPr lang="en-US" b="1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matics PowerPoint Template-Fin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lnDef>
      <a:spPr>
        <a:ln w="6350">
          <a:solidFill>
            <a:srgbClr val="A5A6A5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lIns="0" tIns="0" rIns="0" bIns="0">
        <a:spAutoFit/>
      </a:bodyPr>
      <a:lstStyle>
        <a:defPPr>
          <a:defRPr sz="1400" dirty="0" smtClean="0">
            <a:solidFill>
              <a:srgbClr val="61626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Kamatics PowerPoint Template-Final</Template>
  <TotalTime>1285</TotalTime>
  <Words>476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Kamatics PowerPoint Template-Final</vt:lpstr>
      <vt:lpstr>PowerPoint Presentation</vt:lpstr>
      <vt:lpstr>PowerPoint Presentation</vt:lpstr>
      <vt:lpstr>Technical Innovation – Nozzles </vt:lpstr>
      <vt:lpstr>Technical Innovation – Compressor Wheels </vt:lpstr>
      <vt:lpstr>Bell Replacement Parts</vt:lpstr>
      <vt:lpstr>Bell Replacement Parts</vt:lpstr>
      <vt:lpstr>Hard to find Parts</vt:lpstr>
      <vt:lpstr>Next Steps</vt:lpstr>
      <vt:lpstr>Next Steps</vt:lpstr>
      <vt:lpstr>EXTEX summary</vt:lpstr>
      <vt:lpstr>PowerPoint Presentation</vt:lpstr>
    </vt:vector>
  </TitlesOfParts>
  <Company>Kaman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Ladouceur, Kevin</dc:creator>
  <cp:lastModifiedBy>Selover, Reid</cp:lastModifiedBy>
  <cp:revision>79</cp:revision>
  <cp:lastPrinted>2017-02-27T23:03:25Z</cp:lastPrinted>
  <dcterms:created xsi:type="dcterms:W3CDTF">2015-11-02T18:23:27Z</dcterms:created>
  <dcterms:modified xsi:type="dcterms:W3CDTF">2017-03-02T17:07:59Z</dcterms:modified>
</cp:coreProperties>
</file>